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mov" ContentType="video/unknown"/>
  <Default Extension="gif" ContentType="image/gif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1" r:id="rId1"/>
  </p:sldMasterIdLst>
  <p:notesMasterIdLst>
    <p:notesMasterId r:id="rId16"/>
  </p:notesMasterIdLst>
  <p:sldIdLst>
    <p:sldId id="270" r:id="rId2"/>
    <p:sldId id="261" r:id="rId3"/>
    <p:sldId id="269" r:id="rId4"/>
    <p:sldId id="262" r:id="rId5"/>
    <p:sldId id="263" r:id="rId6"/>
    <p:sldId id="264" r:id="rId7"/>
    <p:sldId id="265" r:id="rId8"/>
    <p:sldId id="266" r:id="rId9"/>
    <p:sldId id="267" r:id="rId10"/>
    <p:sldId id="268" r:id="rId11"/>
    <p:sldId id="257" r:id="rId12"/>
    <p:sldId id="258" r:id="rId13"/>
    <p:sldId id="259" r:id="rId14"/>
    <p:sldId id="260" r:id="rId15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2787"/>
    <p:restoredTop sz="90929"/>
  </p:normalViewPr>
  <p:slideViewPr>
    <p:cSldViewPr>
      <p:cViewPr varScale="1">
        <p:scale>
          <a:sx n="72" d="100"/>
          <a:sy n="72" d="100"/>
        </p:scale>
        <p:origin x="-120" y="-3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theme" Target="theme/theme1.xml"/><Relationship Id="rId21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notesMaster" Target="notesMasters/notesMaster1.xml"/><Relationship Id="rId17" Type="http://schemas.openxmlformats.org/officeDocument/2006/relationships/printerSettings" Target="printerSettings/printerSettings1.bin"/><Relationship Id="rId18" Type="http://schemas.openxmlformats.org/officeDocument/2006/relationships/presProps" Target="presProps.xml"/><Relationship Id="rId1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61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61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51274454-8C76-FB49-9312-E89D8666304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556879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A1DDE7A3-254B-3E47-BC3E-81AA7F68CA52}" type="slidenum">
              <a:rPr lang="en-US" sz="1200"/>
              <a:pPr/>
              <a:t>2</a:t>
            </a:fld>
            <a:endParaRPr lang="en-US" sz="1200"/>
          </a:p>
        </p:txBody>
      </p:sp>
      <p:sp>
        <p:nvSpPr>
          <p:cNvPr id="7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099744D-90D0-D24E-A07F-25A52415257A}" type="slidenum">
              <a:rPr lang="en-US"/>
              <a:pPr/>
              <a:t>12</a:t>
            </a:fld>
            <a:endParaRPr lang="en-US"/>
          </a:p>
        </p:txBody>
      </p:sp>
      <p:sp>
        <p:nvSpPr>
          <p:cNvPr id="112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C27B2E6-E7C7-FB41-A7A4-98F3ADF19AED}" type="slidenum">
              <a:rPr lang="en-US"/>
              <a:pPr/>
              <a:t>13</a:t>
            </a:fld>
            <a:endParaRPr lang="en-US"/>
          </a:p>
        </p:txBody>
      </p:sp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6F07129-82CC-2046-BD61-570C9EEF9A9A}" type="slidenum">
              <a:rPr lang="en-US"/>
              <a:pPr/>
              <a:t>14</a:t>
            </a:fld>
            <a:endParaRPr lang="en-US"/>
          </a:p>
        </p:txBody>
      </p:sp>
      <p:sp>
        <p:nvSpPr>
          <p:cNvPr id="153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F0EE242-2C78-4749-8F1F-4B95EAA1B1A5}" type="slidenum">
              <a:rPr lang="en-US" sz="1200"/>
              <a:pPr/>
              <a:t>4</a:t>
            </a:fld>
            <a:endParaRPr lang="en-US" sz="1200"/>
          </a:p>
        </p:txBody>
      </p:sp>
      <p:sp>
        <p:nvSpPr>
          <p:cNvPr id="81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1741C46B-952A-B048-9544-2AF39BD03E43}" type="slidenum">
              <a:rPr lang="en-US" sz="1200"/>
              <a:pPr/>
              <a:t>5</a:t>
            </a:fld>
            <a:endParaRPr lang="en-US" sz="1200"/>
          </a:p>
        </p:txBody>
      </p:sp>
      <p:sp>
        <p:nvSpPr>
          <p:cNvPr id="112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58C41E94-6601-F844-A704-CDFD8284E499}" type="slidenum">
              <a:rPr lang="en-US" sz="1200"/>
              <a:pPr/>
              <a:t>6</a:t>
            </a:fld>
            <a:endParaRPr lang="en-US" sz="1200"/>
          </a:p>
        </p:txBody>
      </p:sp>
      <p:sp>
        <p:nvSpPr>
          <p:cNvPr id="122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12036F5B-713C-3946-B307-4DC47BD23C5A}" type="slidenum">
              <a:rPr lang="en-US" sz="1200"/>
              <a:pPr/>
              <a:t>7</a:t>
            </a:fld>
            <a:endParaRPr lang="en-US" sz="1200"/>
          </a:p>
        </p:txBody>
      </p:sp>
      <p:sp>
        <p:nvSpPr>
          <p:cNvPr id="215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306A6C5F-FAC6-3142-AD2C-0E46F7B32716}" type="slidenum">
              <a:rPr lang="en-US" sz="1200"/>
              <a:pPr/>
              <a:t>8</a:t>
            </a:fld>
            <a:endParaRPr lang="en-US" sz="1200"/>
          </a:p>
        </p:txBody>
      </p:sp>
      <p:sp>
        <p:nvSpPr>
          <p:cNvPr id="143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F3F26FBF-B463-4148-B983-51A96B755970}" type="slidenum">
              <a:rPr lang="en-US" sz="1200"/>
              <a:pPr/>
              <a:t>9</a:t>
            </a:fld>
            <a:endParaRPr lang="en-US" sz="1200"/>
          </a:p>
        </p:txBody>
      </p:sp>
      <p:sp>
        <p:nvSpPr>
          <p:cNvPr id="184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AD67D15B-7EF6-A945-ABFF-8FCD293D1074}" type="slidenum">
              <a:rPr lang="en-US" sz="1200"/>
              <a:pPr/>
              <a:t>10</a:t>
            </a:fld>
            <a:endParaRPr lang="en-US" sz="1200"/>
          </a:p>
        </p:txBody>
      </p:sp>
      <p:sp>
        <p:nvSpPr>
          <p:cNvPr id="225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7E2FE1F-0929-AA4E-869C-A5FDD2EF27D4}" type="slidenum">
              <a:rPr lang="en-US"/>
              <a:pPr/>
              <a:t>11</a:t>
            </a:fld>
            <a:endParaRPr lang="en-US"/>
          </a:p>
        </p:txBody>
      </p:sp>
      <p:sp>
        <p:nvSpPr>
          <p:cNvPr id="92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/>
          <a:lstStyle>
            <a:lvl1pPr algn="r">
              <a:defRPr/>
            </a:lvl1pPr>
          </a:lstStyle>
          <a:p>
            <a:pPr lvl="0"/>
            <a:r>
              <a:rPr lang="en-US" noProof="0" smtClean="0"/>
              <a:t>Click to edit Master title style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057400" y="3810000"/>
            <a:ext cx="6400800" cy="1752600"/>
          </a:xfrm>
        </p:spPr>
        <p:txBody>
          <a:bodyPr/>
          <a:lstStyle>
            <a:lvl1pPr marL="0" indent="0" algn="r">
              <a:buFont typeface="Wingdings" charset="0"/>
              <a:buNone/>
              <a:defRPr/>
            </a:lvl1pPr>
          </a:lstStyle>
          <a:p>
            <a:pPr lvl="0"/>
            <a:r>
              <a:rPr lang="en-US" noProof="0" smtClean="0"/>
              <a:t>Click to edit Master subtitle style</a:t>
            </a:r>
          </a:p>
        </p:txBody>
      </p:sp>
      <p:sp>
        <p:nvSpPr>
          <p:cNvPr id="17412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7413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7414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EDD10A96-027C-2143-ABAA-2AAEB57DB66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E6E1C9-34B6-D741-B1A1-55EB95999395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85217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D44068-2DC6-4241-A78D-79C6ABFC89F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04008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F9FFE14-2423-0E4B-8135-259658AE950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79793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C3EA5E-02D4-FC41-84B8-A77BDAB42B9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40017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C0FD74-1485-0C4D-8ECD-FEA0F3D1567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7665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3D8B8F-7791-EC41-9625-88024C4F4C10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4176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02E963C-2E13-8441-97E3-04D56BE43E0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56643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797761-C081-6C4E-809B-572917DD664E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04080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A2ACF94-4367-6D49-84B6-B8F033A35E30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72536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B907E0F-2013-AF46-A3FE-D0D548E0104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97580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ffectLst>
            <a:outerShdw blurRad="50800" dist="12700" dir="8100000" algn="ctr" rotWithShape="0">
              <a:srgbClr val="FFFFFF">
                <a:alpha val="7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>
            <a:outerShdw blurRad="50800" dist="12700" dir="8100000" algn="ctr" rotWithShape="0">
              <a:srgbClr val="FFFFFF">
                <a:alpha val="7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638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50800" dist="12700" dir="8100000" algn="ctr" rotWithShape="0">
                    <a:srgbClr val="FFFFFF">
                      <a:alpha val="75000"/>
                    </a:srgb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</a:lstStyle>
          <a:p>
            <a:endParaRPr lang="en-US"/>
          </a:p>
        </p:txBody>
      </p:sp>
      <p:sp>
        <p:nvSpPr>
          <p:cNvPr id="1638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50800" dist="12700" dir="8100000" algn="ctr" rotWithShape="0">
                    <a:srgbClr val="FFFFFF">
                      <a:alpha val="75000"/>
                    </a:srgb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+mn-lt"/>
                <a:ea typeface="+mn-ea"/>
                <a:cs typeface="+mn-cs"/>
              </a:defRPr>
            </a:lvl1pPr>
          </a:lstStyle>
          <a:p>
            <a:endParaRPr lang="en-US"/>
          </a:p>
        </p:txBody>
      </p:sp>
      <p:sp>
        <p:nvSpPr>
          <p:cNvPr id="1639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50800" dist="12700" dir="8100000" algn="ctr" rotWithShape="0">
                    <a:srgbClr val="FFFFFF">
                      <a:alpha val="75000"/>
                    </a:srgb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+mn-lt"/>
                <a:ea typeface="+mn-ea"/>
                <a:cs typeface="+mn-cs"/>
              </a:defRPr>
            </a:lvl1pPr>
          </a:lstStyle>
          <a:p>
            <a:fld id="{8225E12A-BE76-D040-BDB7-22910D74EC95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62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  <a:ea typeface="MS Pゴシック" charset="0"/>
          <a:cs typeface="MS Pゴシック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  <a:ea typeface="MS Pゴシック" charset="0"/>
          <a:cs typeface="MS Pゴシック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  <a:ea typeface="MS Pゴシック" charset="0"/>
          <a:cs typeface="MS Pゴシック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  <a:ea typeface="MS Pゴシック" charset="0"/>
          <a:cs typeface="MS Pゴシック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  <a:ea typeface="MS Pゴシック" charset="0"/>
          <a:cs typeface="MS Pゴシック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  <a:ea typeface="MS Pゴシック" charset="0"/>
          <a:cs typeface="MS Pゴシック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  <a:ea typeface="MS Pゴシック" charset="0"/>
          <a:cs typeface="MS Pゴシック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  <a:ea typeface="MS Pゴシック" charset="0"/>
          <a:cs typeface="MS Pゴシック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Wingdings" charset="0"/>
        <a:buChar char="§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Wingdings" charset="0"/>
        <a:buChar char="§"/>
        <a:defRPr sz="28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Wingdings" charset="0"/>
        <a:buChar char="§"/>
        <a:defRPr sz="24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Wingdings" charset="0"/>
        <a:buChar char="§"/>
        <a:defRPr sz="20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Wingdings" charset="0"/>
        <a:buChar char="§"/>
        <a:defRPr sz="20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Wingdings" charset="0"/>
        <a:buChar char="§"/>
        <a:defRPr sz="20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Wingdings" charset="0"/>
        <a:buChar char="§"/>
        <a:defRPr sz="20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Wingdings" charset="0"/>
        <a:buChar char="§"/>
        <a:defRPr sz="20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Wingdings" charset="0"/>
        <a:buChar char="§"/>
        <a:defRPr sz="20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4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4" Type="http://schemas.openxmlformats.org/officeDocument/2006/relationships/notesSlide" Target="../notesSlides/notesSlide9.xml"/><Relationship Id="rId5" Type="http://schemas.openxmlformats.org/officeDocument/2006/relationships/image" Target="../media/image14.png"/><Relationship Id="rId6" Type="http://schemas.openxmlformats.org/officeDocument/2006/relationships/image" Target="../media/image15.png"/><Relationship Id="rId1" Type="http://schemas.microsoft.com/office/2007/relationships/media" Target="../media/media1.mov"/><Relationship Id="rId2" Type="http://schemas.openxmlformats.org/officeDocument/2006/relationships/video" Target="../media/media1.mov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4" Type="http://schemas.openxmlformats.org/officeDocument/2006/relationships/notesSlide" Target="../notesSlides/notesSlide10.xml"/><Relationship Id="rId5" Type="http://schemas.openxmlformats.org/officeDocument/2006/relationships/image" Target="../media/image14.png"/><Relationship Id="rId6" Type="http://schemas.openxmlformats.org/officeDocument/2006/relationships/image" Target="../media/image16.jpeg"/><Relationship Id="rId7" Type="http://schemas.openxmlformats.org/officeDocument/2006/relationships/image" Target="../media/image17.png"/><Relationship Id="rId1" Type="http://schemas.microsoft.com/office/2007/relationships/media" Target="../media/media2.mov"/><Relationship Id="rId2" Type="http://schemas.openxmlformats.org/officeDocument/2006/relationships/video" Target="../media/media2.mov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4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4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4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4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4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4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1200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u="sng" dirty="0" smtClean="0"/>
              <a:t>10/9 Warm-up Activity</a:t>
            </a:r>
          </a:p>
          <a:p>
            <a:r>
              <a:rPr lang="en-US" sz="2400" dirty="0"/>
              <a:t>	</a:t>
            </a:r>
            <a:r>
              <a:rPr lang="en-US" sz="2400" dirty="0" smtClean="0"/>
              <a:t>Describe the difference between a prokaryote and a 	eukaryote.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26159873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409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sz="2000" dirty="0" smtClean="0">
                <a:latin typeface="Geneva" charset="0"/>
              </a:rPr>
              <a:t>II.  </a:t>
            </a:r>
            <a:r>
              <a:rPr lang="en-US" sz="2000" dirty="0">
                <a:latin typeface="Geneva" charset="0"/>
              </a:rPr>
              <a:t>Plant cells vs. Animal cells</a:t>
            </a:r>
            <a:endParaRPr lang="en-US" dirty="0"/>
          </a:p>
        </p:txBody>
      </p:sp>
      <p:sp>
        <p:nvSpPr>
          <p:cNvPr id="18434" name="Text Box 3"/>
          <p:cNvSpPr txBox="1">
            <a:spLocks noChangeArrowheads="1"/>
          </p:cNvSpPr>
          <p:nvPr/>
        </p:nvSpPr>
        <p:spPr bwMode="auto">
          <a:xfrm>
            <a:off x="0" y="838200"/>
            <a:ext cx="9144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>
              <a:spcBef>
                <a:spcPct val="50000"/>
              </a:spcBef>
            </a:pPr>
            <a:endParaRPr lang="en-US"/>
          </a:p>
        </p:txBody>
      </p:sp>
      <p:graphicFrame>
        <p:nvGraphicFramePr>
          <p:cNvPr id="20514" name="Group 34"/>
          <p:cNvGraphicFramePr>
            <a:graphicFrameLocks noGrp="1"/>
          </p:cNvGraphicFramePr>
          <p:nvPr/>
        </p:nvGraphicFramePr>
        <p:xfrm>
          <a:off x="990600" y="457200"/>
          <a:ext cx="7223125" cy="2855916"/>
        </p:xfrm>
        <a:graphic>
          <a:graphicData uri="http://schemas.openxmlformats.org/drawingml/2006/table">
            <a:tbl>
              <a:tblPr/>
              <a:tblGrid>
                <a:gridCol w="3611563"/>
                <a:gridCol w="3611562"/>
              </a:tblGrid>
              <a:tr h="4079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neva" charset="0"/>
                          <a:ea typeface="MS Pゴシック" charset="0"/>
                          <a:cs typeface="MS Pゴシック" charset="0"/>
                        </a:rPr>
                        <a:t>Plants</a:t>
                      </a: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pperplate Gothic Light" charset="0"/>
                        <a:ea typeface="MS Pゴシック" charset="0"/>
                        <a:cs typeface="MS Pゴシック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neva" charset="0"/>
                          <a:ea typeface="MS Pゴシック" charset="0"/>
                          <a:cs typeface="MS Pゴシック" charset="0"/>
                        </a:rPr>
                        <a:t>Animals</a:t>
                      </a: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pperplate Gothic Light" charset="0"/>
                        <a:ea typeface="MS Pゴシック" charset="0"/>
                        <a:cs typeface="MS Pゴシック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</a:tr>
              <a:tr h="4079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neva" charset="0"/>
                          <a:ea typeface="MS Pゴシック" charset="0"/>
                          <a:cs typeface="MS Pゴシック" charset="0"/>
                        </a:rPr>
                        <a:t>Plasma membrane</a:t>
                      </a: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pperplate Gothic Light" charset="0"/>
                        <a:ea typeface="MS Pゴシック" charset="0"/>
                        <a:cs typeface="MS Pゴシック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neva" charset="0"/>
                          <a:ea typeface="MS Pゴシック" charset="0"/>
                          <a:cs typeface="MS Pゴシック" charset="0"/>
                        </a:rPr>
                        <a:t>Plasma membrane</a:t>
                      </a: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pperplate Gothic Light" charset="0"/>
                        <a:ea typeface="MS Pゴシック" charset="0"/>
                        <a:cs typeface="MS Pゴシック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79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neva" charset="0"/>
                          <a:ea typeface="MS Pゴシック" charset="0"/>
                          <a:cs typeface="MS Pゴシック" charset="0"/>
                        </a:rPr>
                        <a:t>Nucleus</a:t>
                      </a: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pperplate Gothic Light" charset="0"/>
                        <a:ea typeface="MS Pゴシック" charset="0"/>
                        <a:cs typeface="MS Pゴシック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neva" charset="0"/>
                          <a:ea typeface="MS Pゴシック" charset="0"/>
                          <a:cs typeface="MS Pゴシック" charset="0"/>
                        </a:rPr>
                        <a:t>Nucleus</a:t>
                      </a: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pperplate Gothic Light" charset="0"/>
                        <a:ea typeface="MS Pゴシック" charset="0"/>
                        <a:cs typeface="MS Pゴシック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79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neva" charset="0"/>
                          <a:ea typeface="MS Pゴシック" charset="0"/>
                          <a:cs typeface="MS Pゴシック" charset="0"/>
                        </a:rPr>
                        <a:t>Golgi Apparatus</a:t>
                      </a: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pperplate Gothic Light" charset="0"/>
                        <a:ea typeface="MS Pゴシック" charset="0"/>
                        <a:cs typeface="MS Pゴシック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neva" charset="0"/>
                          <a:ea typeface="MS Pゴシック" charset="0"/>
                          <a:cs typeface="MS Pゴシック" charset="0"/>
                        </a:rPr>
                        <a:t>Golgi apparatus</a:t>
                      </a: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pperplate Gothic Light" charset="0"/>
                        <a:ea typeface="MS Pゴシック" charset="0"/>
                        <a:cs typeface="MS Pゴシック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79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neva" charset="0"/>
                          <a:ea typeface="MS Pゴシック" charset="0"/>
                          <a:cs typeface="MS Pゴシック" charset="0"/>
                        </a:rPr>
                        <a:t>Mitochondria</a:t>
                      </a: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pperplate Gothic Light" charset="0"/>
                        <a:ea typeface="MS Pゴシック" charset="0"/>
                        <a:cs typeface="MS Pゴシック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neva" charset="0"/>
                          <a:ea typeface="MS Pゴシック" charset="0"/>
                          <a:cs typeface="MS Pゴシック" charset="0"/>
                        </a:rPr>
                        <a:t>Mitochondria</a:t>
                      </a: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pperplate Gothic Light" charset="0"/>
                        <a:ea typeface="MS Pゴシック" charset="0"/>
                        <a:cs typeface="MS Pゴシック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79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neva" charset="0"/>
                          <a:ea typeface="MS Pゴシック" charset="0"/>
                          <a:cs typeface="MS Pゴシック" charset="0"/>
                        </a:rPr>
                        <a:t>Chloroplast</a:t>
                      </a: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pperplate Gothic Light" charset="0"/>
                        <a:ea typeface="MS Pゴシック" charset="0"/>
                        <a:cs typeface="MS Pゴシック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neva" charset="0"/>
                          <a:ea typeface="MS Pゴシック" charset="0"/>
                          <a:cs typeface="MS Pゴシック" charset="0"/>
                        </a:rPr>
                        <a:t>NO chloroplast</a:t>
                      </a: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pperplate Gothic Light" charset="0"/>
                        <a:ea typeface="MS Pゴシック" charset="0"/>
                        <a:cs typeface="MS Pゴシック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79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neva" charset="0"/>
                          <a:ea typeface="MS Pゴシック" charset="0"/>
                          <a:cs typeface="MS Pゴシック" charset="0"/>
                        </a:rPr>
                        <a:t>Cell Wall</a:t>
                      </a: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pperplate Gothic Light" charset="0"/>
                        <a:ea typeface="MS Pゴシック" charset="0"/>
                        <a:cs typeface="MS Pゴシック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neva" charset="0"/>
                          <a:ea typeface="MS Pゴシック" charset="0"/>
                          <a:cs typeface="MS Pゴシック" charset="0"/>
                        </a:rPr>
                        <a:t>NO cell wall</a:t>
                      </a: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pperplate Gothic Light" charset="0"/>
                        <a:ea typeface="MS Pゴシック" charset="0"/>
                        <a:cs typeface="MS Pゴシック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20515" name="Picture 35" descr="plantcel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3505200"/>
            <a:ext cx="3900488" cy="319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6" name="Picture 36" descr="Eukaryote cell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3562350"/>
            <a:ext cx="4191000" cy="314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5363467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20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0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20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161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290513" algn="l"/>
                <a:tab pos="68897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>
              <a:tabLst>
                <a:tab pos="290513" algn="l"/>
                <a:tab pos="68897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>
              <a:tabLst>
                <a:tab pos="290513" algn="l"/>
                <a:tab pos="68897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>
              <a:tabLst>
                <a:tab pos="290513" algn="l"/>
                <a:tab pos="68897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>
              <a:tabLst>
                <a:tab pos="290513" algn="l"/>
                <a:tab pos="68897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290513" algn="l"/>
                <a:tab pos="68897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290513" algn="l"/>
                <a:tab pos="68897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290513" algn="l"/>
                <a:tab pos="68897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290513" algn="l"/>
                <a:tab pos="68897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sz="2000" u="sng"/>
              <a:t>4-2</a:t>
            </a:r>
            <a:r>
              <a:rPr lang="en-US" sz="2000" u="sng">
                <a:sym typeface="Wingdings" charset="0"/>
              </a:rPr>
              <a:t></a:t>
            </a:r>
            <a:r>
              <a:rPr lang="en-US" sz="2000" u="sng"/>
              <a:t> The Plasma Membrane</a:t>
            </a:r>
            <a:endParaRPr lang="en-US" sz="2000"/>
          </a:p>
          <a:p>
            <a:r>
              <a:rPr lang="en-US" sz="2000"/>
              <a:t>I.  Maintaining a balance</a:t>
            </a:r>
          </a:p>
          <a:p>
            <a:r>
              <a:rPr lang="en-US" sz="2000"/>
              <a:t>	A.  All cells must maintain a balance regardless of internal and external 		conditions</a:t>
            </a:r>
          </a:p>
          <a:p>
            <a:r>
              <a:rPr lang="en-US" sz="2000"/>
              <a:t>		1.  Homeostasis</a:t>
            </a:r>
          </a:p>
        </p:txBody>
      </p:sp>
      <p:sp>
        <p:nvSpPr>
          <p:cNvPr id="8195" name="Text Box 3"/>
          <p:cNvSpPr txBox="1">
            <a:spLocks noChangeArrowheads="1"/>
          </p:cNvSpPr>
          <p:nvPr/>
        </p:nvSpPr>
        <p:spPr bwMode="auto">
          <a:xfrm>
            <a:off x="0" y="1524000"/>
            <a:ext cx="91440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2905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>
              <a:tabLst>
                <a:tab pos="2905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>
              <a:tabLst>
                <a:tab pos="2905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>
              <a:tabLst>
                <a:tab pos="2905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>
              <a:tabLst>
                <a:tab pos="2905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2905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2905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2905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2905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sz="2000"/>
              <a:t>	B.  How does the plasma membrane maintain homeostasis?</a:t>
            </a:r>
          </a:p>
        </p:txBody>
      </p:sp>
      <p:sp>
        <p:nvSpPr>
          <p:cNvPr id="8196" name="Text Box 4"/>
          <p:cNvSpPr txBox="1">
            <a:spLocks noChangeArrowheads="1"/>
          </p:cNvSpPr>
          <p:nvPr/>
        </p:nvSpPr>
        <p:spPr bwMode="auto">
          <a:xfrm>
            <a:off x="0" y="1905000"/>
            <a:ext cx="9144000" cy="131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688975" algn="l"/>
                <a:tab pos="1033463" algn="l"/>
                <a:tab pos="136683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>
              <a:tabLst>
                <a:tab pos="688975" algn="l"/>
                <a:tab pos="1033463" algn="l"/>
                <a:tab pos="136683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>
              <a:tabLst>
                <a:tab pos="688975" algn="l"/>
                <a:tab pos="1033463" algn="l"/>
                <a:tab pos="136683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>
              <a:tabLst>
                <a:tab pos="688975" algn="l"/>
                <a:tab pos="1033463" algn="l"/>
                <a:tab pos="136683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>
              <a:tabLst>
                <a:tab pos="688975" algn="l"/>
                <a:tab pos="1033463" algn="l"/>
                <a:tab pos="136683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688975" algn="l"/>
                <a:tab pos="1033463" algn="l"/>
                <a:tab pos="136683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688975" algn="l"/>
                <a:tab pos="1033463" algn="l"/>
                <a:tab pos="136683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688975" algn="l"/>
                <a:tab pos="1033463" algn="l"/>
                <a:tab pos="136683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688975" algn="l"/>
                <a:tab pos="1033463" algn="l"/>
                <a:tab pos="136683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sz="2000"/>
              <a:t>	1.  Selective permeability</a:t>
            </a:r>
          </a:p>
          <a:p>
            <a:r>
              <a:rPr lang="en-US" sz="2000"/>
              <a:t>		a.  Allowing some molecules into the cell while keeping others out</a:t>
            </a:r>
          </a:p>
          <a:p>
            <a:r>
              <a:rPr lang="en-US" sz="2000"/>
              <a:t>		b.  Think of it like the screen in your window</a:t>
            </a:r>
          </a:p>
          <a:p>
            <a:r>
              <a:rPr lang="en-US" sz="2000"/>
              <a:t>			1.  Fresh air comes in while bugs are kept out</a:t>
            </a:r>
          </a:p>
        </p:txBody>
      </p:sp>
      <p:sp>
        <p:nvSpPr>
          <p:cNvPr id="8202" name="Text Box 10"/>
          <p:cNvSpPr txBox="1">
            <a:spLocks noChangeArrowheads="1"/>
          </p:cNvSpPr>
          <p:nvPr/>
        </p:nvSpPr>
        <p:spPr bwMode="auto">
          <a:xfrm>
            <a:off x="0" y="3124200"/>
            <a:ext cx="9144000" cy="131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398463" algn="l"/>
                <a:tab pos="796925" algn="l"/>
                <a:tab pos="11414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>
              <a:tabLst>
                <a:tab pos="398463" algn="l"/>
                <a:tab pos="796925" algn="l"/>
                <a:tab pos="11414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>
              <a:tabLst>
                <a:tab pos="398463" algn="l"/>
                <a:tab pos="796925" algn="l"/>
                <a:tab pos="11414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>
              <a:tabLst>
                <a:tab pos="398463" algn="l"/>
                <a:tab pos="796925" algn="l"/>
                <a:tab pos="11414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>
              <a:tabLst>
                <a:tab pos="398463" algn="l"/>
                <a:tab pos="796925" algn="l"/>
                <a:tab pos="11414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398463" algn="l"/>
                <a:tab pos="796925" algn="l"/>
                <a:tab pos="11414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398463" algn="l"/>
                <a:tab pos="796925" algn="l"/>
                <a:tab pos="11414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398463" algn="l"/>
                <a:tab pos="796925" algn="l"/>
                <a:tab pos="11414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398463" algn="l"/>
                <a:tab pos="796925" algn="l"/>
                <a:tab pos="11414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sz="2000" dirty="0"/>
              <a:t>II.  Structure of the plasma membrane</a:t>
            </a:r>
          </a:p>
          <a:p>
            <a:r>
              <a:rPr lang="en-US" sz="2000" dirty="0"/>
              <a:t>	A.  Basic building block</a:t>
            </a:r>
          </a:p>
          <a:p>
            <a:r>
              <a:rPr lang="en-US" sz="2000" dirty="0"/>
              <a:t>		1.  Phospholipid</a:t>
            </a:r>
          </a:p>
          <a:p>
            <a:r>
              <a:rPr lang="en-US" sz="2000" dirty="0"/>
              <a:t>			a.  A lipid molecule that has a phosphate molecule attached to it</a:t>
            </a:r>
          </a:p>
        </p:txBody>
      </p:sp>
      <p:pic>
        <p:nvPicPr>
          <p:cNvPr id="8203" name="Picture 11" descr="simplephospholipid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800" y="4648200"/>
            <a:ext cx="2662238" cy="1838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205" name="Text Box 13"/>
          <p:cNvSpPr txBox="1">
            <a:spLocks noChangeArrowheads="1"/>
          </p:cNvSpPr>
          <p:nvPr/>
        </p:nvSpPr>
        <p:spPr bwMode="auto">
          <a:xfrm>
            <a:off x="0" y="4343400"/>
            <a:ext cx="9144000" cy="131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1485900" algn="l"/>
                <a:tab pos="1830388" algn="l"/>
                <a:tab pos="21732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>
              <a:tabLst>
                <a:tab pos="1485900" algn="l"/>
                <a:tab pos="1830388" algn="l"/>
                <a:tab pos="21732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>
              <a:tabLst>
                <a:tab pos="1485900" algn="l"/>
                <a:tab pos="1830388" algn="l"/>
                <a:tab pos="21732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>
              <a:tabLst>
                <a:tab pos="1485900" algn="l"/>
                <a:tab pos="1830388" algn="l"/>
                <a:tab pos="21732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>
              <a:tabLst>
                <a:tab pos="1485900" algn="l"/>
                <a:tab pos="1830388" algn="l"/>
                <a:tab pos="21732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485900" algn="l"/>
                <a:tab pos="1830388" algn="l"/>
                <a:tab pos="21732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485900" algn="l"/>
                <a:tab pos="1830388" algn="l"/>
                <a:tab pos="21732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485900" algn="l"/>
                <a:tab pos="1830388" algn="l"/>
                <a:tab pos="21732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485900" algn="l"/>
                <a:tab pos="1830388" algn="l"/>
                <a:tab pos="21732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sz="2000"/>
              <a:t>	1.  The phosphate</a:t>
            </a:r>
          </a:p>
          <a:p>
            <a:r>
              <a:rPr lang="en-US" sz="2000"/>
              <a:t>		a.  Makes the head of the molecule</a:t>
            </a:r>
          </a:p>
          <a:p>
            <a:r>
              <a:rPr lang="en-US" sz="2000"/>
              <a:t>		b.  Phosphates are polar/Hydrophilic</a:t>
            </a:r>
          </a:p>
          <a:p>
            <a:r>
              <a:rPr lang="en-US" sz="2000"/>
              <a:t>			1.  attracted to water</a:t>
            </a:r>
          </a:p>
        </p:txBody>
      </p:sp>
      <p:pic>
        <p:nvPicPr>
          <p:cNvPr id="3" name="selective_permeability.mo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466850" y="1136650"/>
            <a:ext cx="6210300" cy="4584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3733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cmd type="call" cmd="stop">
                                      <p:cBhvr>
                                        <p:cTn id="26" dur="1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8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8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8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45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46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  <p:bldLst>
      <p:bldP spid="8195" grpId="0"/>
      <p:bldP spid="8196" grpId="0"/>
      <p:bldP spid="8202" grpId="0"/>
      <p:bldP spid="820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simplephospholipid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8400" y="152400"/>
            <a:ext cx="2662238" cy="1838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43" name="Text Box 3"/>
          <p:cNvSpPr txBox="1">
            <a:spLocks noChangeArrowheads="1"/>
          </p:cNvSpPr>
          <p:nvPr/>
        </p:nvSpPr>
        <p:spPr bwMode="auto">
          <a:xfrm>
            <a:off x="0" y="0"/>
            <a:ext cx="7010400" cy="131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1485900" algn="l"/>
                <a:tab pos="1830388" algn="l"/>
                <a:tab pos="21732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>
              <a:tabLst>
                <a:tab pos="1485900" algn="l"/>
                <a:tab pos="1830388" algn="l"/>
                <a:tab pos="21732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>
              <a:tabLst>
                <a:tab pos="1485900" algn="l"/>
                <a:tab pos="1830388" algn="l"/>
                <a:tab pos="21732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>
              <a:tabLst>
                <a:tab pos="1485900" algn="l"/>
                <a:tab pos="1830388" algn="l"/>
                <a:tab pos="21732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>
              <a:tabLst>
                <a:tab pos="1485900" algn="l"/>
                <a:tab pos="1830388" algn="l"/>
                <a:tab pos="21732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485900" algn="l"/>
                <a:tab pos="1830388" algn="l"/>
                <a:tab pos="21732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485900" algn="l"/>
                <a:tab pos="1830388" algn="l"/>
                <a:tab pos="21732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485900" algn="l"/>
                <a:tab pos="1830388" algn="l"/>
                <a:tab pos="21732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485900" algn="l"/>
                <a:tab pos="1830388" algn="l"/>
                <a:tab pos="21732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sz="2000"/>
              <a:t>	2.  The lipid</a:t>
            </a:r>
          </a:p>
          <a:p>
            <a:r>
              <a:rPr lang="en-US" sz="2000"/>
              <a:t>		a.  Makes the tail of the molecule</a:t>
            </a:r>
          </a:p>
          <a:p>
            <a:r>
              <a:rPr lang="en-US" sz="2000"/>
              <a:t>		b.  Lipids are nonpolar/Hydrophobic</a:t>
            </a:r>
          </a:p>
          <a:p>
            <a:r>
              <a:rPr lang="en-US" sz="2000"/>
              <a:t>			1.  Moves away from water</a:t>
            </a:r>
          </a:p>
        </p:txBody>
      </p:sp>
      <p:sp>
        <p:nvSpPr>
          <p:cNvPr id="10244" name="Text Box 4"/>
          <p:cNvSpPr txBox="1">
            <a:spLocks noChangeArrowheads="1"/>
          </p:cNvSpPr>
          <p:nvPr/>
        </p:nvSpPr>
        <p:spPr bwMode="auto">
          <a:xfrm>
            <a:off x="0" y="1295400"/>
            <a:ext cx="9144000" cy="192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290513" algn="l"/>
                <a:tab pos="688975" algn="l"/>
                <a:tab pos="1033463" algn="l"/>
                <a:tab pos="1366838" algn="l"/>
                <a:tab pos="17113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>
              <a:tabLst>
                <a:tab pos="290513" algn="l"/>
                <a:tab pos="688975" algn="l"/>
                <a:tab pos="1033463" algn="l"/>
                <a:tab pos="1366838" algn="l"/>
                <a:tab pos="17113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>
              <a:tabLst>
                <a:tab pos="290513" algn="l"/>
                <a:tab pos="688975" algn="l"/>
                <a:tab pos="1033463" algn="l"/>
                <a:tab pos="1366838" algn="l"/>
                <a:tab pos="17113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>
              <a:tabLst>
                <a:tab pos="290513" algn="l"/>
                <a:tab pos="688975" algn="l"/>
                <a:tab pos="1033463" algn="l"/>
                <a:tab pos="1366838" algn="l"/>
                <a:tab pos="17113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>
              <a:tabLst>
                <a:tab pos="290513" algn="l"/>
                <a:tab pos="688975" algn="l"/>
                <a:tab pos="1033463" algn="l"/>
                <a:tab pos="1366838" algn="l"/>
                <a:tab pos="17113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290513" algn="l"/>
                <a:tab pos="688975" algn="l"/>
                <a:tab pos="1033463" algn="l"/>
                <a:tab pos="1366838" algn="l"/>
                <a:tab pos="17113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290513" algn="l"/>
                <a:tab pos="688975" algn="l"/>
                <a:tab pos="1033463" algn="l"/>
                <a:tab pos="1366838" algn="l"/>
                <a:tab pos="17113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290513" algn="l"/>
                <a:tab pos="688975" algn="l"/>
                <a:tab pos="1033463" algn="l"/>
                <a:tab pos="1366838" algn="l"/>
                <a:tab pos="17113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290513" algn="l"/>
                <a:tab pos="688975" algn="l"/>
                <a:tab pos="1033463" algn="l"/>
                <a:tab pos="1366838" algn="l"/>
                <a:tab pos="17113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sz="2000"/>
              <a:t>	B.  Phospholipid bilayer</a:t>
            </a:r>
          </a:p>
          <a:p>
            <a:r>
              <a:rPr lang="en-US" sz="2000"/>
              <a:t>		1.  Cells are surrounded by water</a:t>
            </a:r>
          </a:p>
          <a:p>
            <a:r>
              <a:rPr lang="en-US" sz="2000"/>
              <a:t>			a.  The phosphate allows the plasma membrane to interact with its 				watery env.</a:t>
            </a:r>
          </a:p>
          <a:p>
            <a:r>
              <a:rPr lang="en-US" sz="2000"/>
              <a:t>				1.  But it takes 2 layers of phospholipids</a:t>
            </a:r>
          </a:p>
          <a:p>
            <a:r>
              <a:rPr lang="en-US" sz="2000"/>
              <a:t>					a.  Why?</a:t>
            </a:r>
          </a:p>
        </p:txBody>
      </p:sp>
      <p:sp>
        <p:nvSpPr>
          <p:cNvPr id="10245" name="Text Box 5"/>
          <p:cNvSpPr txBox="1">
            <a:spLocks noChangeArrowheads="1"/>
          </p:cNvSpPr>
          <p:nvPr/>
        </p:nvSpPr>
        <p:spPr bwMode="auto">
          <a:xfrm>
            <a:off x="0" y="3200400"/>
            <a:ext cx="91440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74295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>
              <a:tabLst>
                <a:tab pos="74295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>
              <a:tabLst>
                <a:tab pos="74295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>
              <a:tabLst>
                <a:tab pos="74295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>
              <a:tabLst>
                <a:tab pos="74295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74295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74295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74295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74295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sz="2000" dirty="0"/>
              <a:t>	2.  The 2 layers of phospholipids make a sandwich</a:t>
            </a:r>
          </a:p>
        </p:txBody>
      </p:sp>
      <p:pic>
        <p:nvPicPr>
          <p:cNvPr id="10248" name="Picture 8" descr="membrane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3657600"/>
            <a:ext cx="2857500" cy="1771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49" name="Text Box 9"/>
          <p:cNvSpPr txBox="1">
            <a:spLocks noChangeArrowheads="1"/>
          </p:cNvSpPr>
          <p:nvPr/>
        </p:nvSpPr>
        <p:spPr bwMode="auto">
          <a:xfrm>
            <a:off x="0" y="5410200"/>
            <a:ext cx="9144000" cy="131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1087438" algn="l"/>
                <a:tab pos="14319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>
              <a:tabLst>
                <a:tab pos="1087438" algn="l"/>
                <a:tab pos="14319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>
              <a:tabLst>
                <a:tab pos="1087438" algn="l"/>
                <a:tab pos="14319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>
              <a:tabLst>
                <a:tab pos="1087438" algn="l"/>
                <a:tab pos="14319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>
              <a:tabLst>
                <a:tab pos="1087438" algn="l"/>
                <a:tab pos="14319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087438" algn="l"/>
                <a:tab pos="14319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087438" algn="l"/>
                <a:tab pos="14319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087438" algn="l"/>
                <a:tab pos="14319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087438" algn="l"/>
                <a:tab pos="14319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sz="2000"/>
              <a:t>	a.  The lipids form the interior of the membrane</a:t>
            </a:r>
          </a:p>
          <a:p>
            <a:r>
              <a:rPr lang="en-US" sz="2000"/>
              <a:t>	b.  The phosphates form the exterior of the membrane</a:t>
            </a:r>
          </a:p>
          <a:p>
            <a:r>
              <a:rPr lang="en-US" sz="2000"/>
              <a:t>	c.  A barrier is created that is hydrophilic on the outer surface and 		hydrophobic in the middle</a:t>
            </a:r>
          </a:p>
        </p:txBody>
      </p:sp>
      <p:pic>
        <p:nvPicPr>
          <p:cNvPr id="2" name="membrane_structure.mo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2540000" y="1905000"/>
            <a:ext cx="4064000" cy="304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5" dur="500"/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2858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cmd type="call" cmd="stop">
                                      <p:cBhvr>
                                        <p:cTn id="33" dur="1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8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39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  <p:bldLst>
      <p:bldP spid="10244" grpId="0"/>
      <p:bldP spid="10245" grpId="0"/>
      <p:bldP spid="1024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161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742950" algn="l"/>
                <a:tab pos="1087438" algn="l"/>
                <a:tab pos="1431925" algn="l"/>
                <a:tab pos="17764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>
              <a:tabLst>
                <a:tab pos="742950" algn="l"/>
                <a:tab pos="1087438" algn="l"/>
                <a:tab pos="1431925" algn="l"/>
                <a:tab pos="17764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>
              <a:tabLst>
                <a:tab pos="742950" algn="l"/>
                <a:tab pos="1087438" algn="l"/>
                <a:tab pos="1431925" algn="l"/>
                <a:tab pos="17764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>
              <a:tabLst>
                <a:tab pos="742950" algn="l"/>
                <a:tab pos="1087438" algn="l"/>
                <a:tab pos="1431925" algn="l"/>
                <a:tab pos="17764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>
              <a:tabLst>
                <a:tab pos="742950" algn="l"/>
                <a:tab pos="1087438" algn="l"/>
                <a:tab pos="1431925" algn="l"/>
                <a:tab pos="17764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742950" algn="l"/>
                <a:tab pos="1087438" algn="l"/>
                <a:tab pos="1431925" algn="l"/>
                <a:tab pos="17764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742950" algn="l"/>
                <a:tab pos="1087438" algn="l"/>
                <a:tab pos="1431925" algn="l"/>
                <a:tab pos="17764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742950" algn="l"/>
                <a:tab pos="1087438" algn="l"/>
                <a:tab pos="1431925" algn="l"/>
                <a:tab pos="17764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742950" algn="l"/>
                <a:tab pos="1087438" algn="l"/>
                <a:tab pos="1431925" algn="l"/>
                <a:tab pos="17764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sz="2000"/>
              <a:t>	3.  The bilayer is fluid</a:t>
            </a:r>
          </a:p>
          <a:p>
            <a:r>
              <a:rPr lang="en-US" sz="2000"/>
              <a:t>		a.  The phospholipid bilayer is not a rigid structure</a:t>
            </a:r>
          </a:p>
          <a:p>
            <a:r>
              <a:rPr lang="en-US" sz="2000"/>
              <a:t>			1.  The phospholipid molecules are able to move around w/in the 				plasma membrane</a:t>
            </a:r>
          </a:p>
          <a:p>
            <a:r>
              <a:rPr lang="en-US" sz="2000"/>
              <a:t>				a.  This allows the cell to be flexible</a:t>
            </a:r>
          </a:p>
        </p:txBody>
      </p:sp>
      <p:sp>
        <p:nvSpPr>
          <p:cNvPr id="12291" name="Text Box 3"/>
          <p:cNvSpPr txBox="1">
            <a:spLocks noChangeArrowheads="1"/>
          </p:cNvSpPr>
          <p:nvPr/>
        </p:nvSpPr>
        <p:spPr bwMode="auto">
          <a:xfrm>
            <a:off x="0" y="1524000"/>
            <a:ext cx="91440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344488" algn="l"/>
                <a:tab pos="742950" algn="l"/>
                <a:tab pos="108743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>
              <a:tabLst>
                <a:tab pos="344488" algn="l"/>
                <a:tab pos="742950" algn="l"/>
                <a:tab pos="108743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>
              <a:tabLst>
                <a:tab pos="344488" algn="l"/>
                <a:tab pos="742950" algn="l"/>
                <a:tab pos="108743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>
              <a:tabLst>
                <a:tab pos="344488" algn="l"/>
                <a:tab pos="742950" algn="l"/>
                <a:tab pos="108743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>
              <a:tabLst>
                <a:tab pos="344488" algn="l"/>
                <a:tab pos="742950" algn="l"/>
                <a:tab pos="108743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344488" algn="l"/>
                <a:tab pos="742950" algn="l"/>
                <a:tab pos="108743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344488" algn="l"/>
                <a:tab pos="742950" algn="l"/>
                <a:tab pos="108743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344488" algn="l"/>
                <a:tab pos="742950" algn="l"/>
                <a:tab pos="108743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344488" algn="l"/>
                <a:tab pos="742950" algn="l"/>
                <a:tab pos="108743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sz="2000"/>
              <a:t>	C.  Membrane proteins</a:t>
            </a:r>
          </a:p>
          <a:p>
            <a:r>
              <a:rPr lang="en-US" sz="2000"/>
              <a:t>		1.  So how do things get into and out of the cell that cannot pass 				through the cell membrane?</a:t>
            </a:r>
          </a:p>
        </p:txBody>
      </p:sp>
      <p:sp>
        <p:nvSpPr>
          <p:cNvPr id="12292" name="Text Box 4"/>
          <p:cNvSpPr txBox="1">
            <a:spLocks noChangeArrowheads="1"/>
          </p:cNvSpPr>
          <p:nvPr/>
        </p:nvSpPr>
        <p:spPr bwMode="auto">
          <a:xfrm>
            <a:off x="0" y="2438400"/>
            <a:ext cx="91440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108743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>
              <a:tabLst>
                <a:tab pos="108743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>
              <a:tabLst>
                <a:tab pos="108743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>
              <a:tabLst>
                <a:tab pos="108743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>
              <a:tabLst>
                <a:tab pos="108743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08743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08743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08743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08743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sz="2000"/>
              <a:t>	a.  Proteins molecules</a:t>
            </a:r>
          </a:p>
        </p:txBody>
      </p:sp>
      <p:sp>
        <p:nvSpPr>
          <p:cNvPr id="12293" name="Text Box 5"/>
          <p:cNvSpPr txBox="1">
            <a:spLocks noChangeArrowheads="1"/>
          </p:cNvSpPr>
          <p:nvPr/>
        </p:nvSpPr>
        <p:spPr bwMode="auto">
          <a:xfrm>
            <a:off x="0" y="2743200"/>
            <a:ext cx="9144000" cy="192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742950" algn="l"/>
                <a:tab pos="1141413" algn="l"/>
                <a:tab pos="1485900" algn="l"/>
                <a:tab pos="18303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>
              <a:tabLst>
                <a:tab pos="742950" algn="l"/>
                <a:tab pos="1141413" algn="l"/>
                <a:tab pos="1485900" algn="l"/>
                <a:tab pos="18303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>
              <a:tabLst>
                <a:tab pos="742950" algn="l"/>
                <a:tab pos="1141413" algn="l"/>
                <a:tab pos="1485900" algn="l"/>
                <a:tab pos="18303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>
              <a:tabLst>
                <a:tab pos="742950" algn="l"/>
                <a:tab pos="1141413" algn="l"/>
                <a:tab pos="1485900" algn="l"/>
                <a:tab pos="18303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>
              <a:tabLst>
                <a:tab pos="742950" algn="l"/>
                <a:tab pos="1141413" algn="l"/>
                <a:tab pos="1485900" algn="l"/>
                <a:tab pos="18303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742950" algn="l"/>
                <a:tab pos="1141413" algn="l"/>
                <a:tab pos="1485900" algn="l"/>
                <a:tab pos="18303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742950" algn="l"/>
                <a:tab pos="1141413" algn="l"/>
                <a:tab pos="1485900" algn="l"/>
                <a:tab pos="18303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742950" algn="l"/>
                <a:tab pos="1141413" algn="l"/>
                <a:tab pos="1485900" algn="l"/>
                <a:tab pos="18303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742950" algn="l"/>
                <a:tab pos="1141413" algn="l"/>
                <a:tab pos="1485900" algn="l"/>
                <a:tab pos="18303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sz="2000"/>
              <a:t>	2.  3 types of plasma proteins</a:t>
            </a:r>
          </a:p>
          <a:p>
            <a:r>
              <a:rPr lang="en-US" sz="2000"/>
              <a:t>		a.  Transport proteins</a:t>
            </a:r>
          </a:p>
          <a:p>
            <a:r>
              <a:rPr lang="en-US" sz="2000"/>
              <a:t>			1.  Channels or passageways through membrane</a:t>
            </a:r>
          </a:p>
          <a:p>
            <a:r>
              <a:rPr lang="en-US" sz="2000"/>
              <a:t>			2.  Think of them like locked doors</a:t>
            </a:r>
          </a:p>
          <a:p>
            <a:r>
              <a:rPr lang="en-US" sz="2000"/>
              <a:t>				a.  only molecules with a key can enter</a:t>
            </a:r>
          </a:p>
          <a:p>
            <a:r>
              <a:rPr lang="en-US" sz="2000"/>
              <a:t>				b.  each channel will only admit certain molecules</a:t>
            </a:r>
          </a:p>
        </p:txBody>
      </p:sp>
      <p:pic>
        <p:nvPicPr>
          <p:cNvPr id="12294" name="Picture 6" descr="Proteinchanne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4200" y="4724400"/>
            <a:ext cx="2725738" cy="1846263"/>
          </a:xfrm>
          <a:prstGeom prst="rect">
            <a:avLst/>
          </a:prstGeom>
          <a:solidFill>
            <a:schemeClr val="accent1"/>
          </a:solidFill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22" dur="5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/>
      <p:bldP spid="12292" grpId="0"/>
      <p:bldP spid="1229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1141413" algn="l"/>
                <a:tab pos="1485900" algn="l"/>
                <a:tab pos="18303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>
              <a:tabLst>
                <a:tab pos="1141413" algn="l"/>
                <a:tab pos="1485900" algn="l"/>
                <a:tab pos="18303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>
              <a:tabLst>
                <a:tab pos="1141413" algn="l"/>
                <a:tab pos="1485900" algn="l"/>
                <a:tab pos="18303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>
              <a:tabLst>
                <a:tab pos="1141413" algn="l"/>
                <a:tab pos="1485900" algn="l"/>
                <a:tab pos="18303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>
              <a:tabLst>
                <a:tab pos="1141413" algn="l"/>
                <a:tab pos="1485900" algn="l"/>
                <a:tab pos="18303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141413" algn="l"/>
                <a:tab pos="1485900" algn="l"/>
                <a:tab pos="18303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141413" algn="l"/>
                <a:tab pos="1485900" algn="l"/>
                <a:tab pos="18303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141413" algn="l"/>
                <a:tab pos="1485900" algn="l"/>
                <a:tab pos="18303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141413" algn="l"/>
                <a:tab pos="1485900" algn="l"/>
                <a:tab pos="18303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sz="2000"/>
              <a:t>	b.  Receptor proteins</a:t>
            </a:r>
          </a:p>
          <a:p>
            <a:r>
              <a:rPr lang="en-US" sz="2000"/>
              <a:t>		1.  Conveys info from the external env. to the internal env. and 			visa versa</a:t>
            </a:r>
          </a:p>
        </p:txBody>
      </p:sp>
      <p:pic>
        <p:nvPicPr>
          <p:cNvPr id="14339" name="Picture 3" descr="Receptorprotei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5200" y="1143000"/>
            <a:ext cx="2209800" cy="2209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340" name="Text Box 4"/>
          <p:cNvSpPr txBox="1">
            <a:spLocks noChangeArrowheads="1"/>
          </p:cNvSpPr>
          <p:nvPr/>
        </p:nvSpPr>
        <p:spPr bwMode="auto">
          <a:xfrm>
            <a:off x="0" y="3429000"/>
            <a:ext cx="91440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1141413" algn="l"/>
                <a:tab pos="148590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>
              <a:tabLst>
                <a:tab pos="1141413" algn="l"/>
                <a:tab pos="148590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>
              <a:tabLst>
                <a:tab pos="1141413" algn="l"/>
                <a:tab pos="148590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>
              <a:tabLst>
                <a:tab pos="1141413" algn="l"/>
                <a:tab pos="148590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>
              <a:tabLst>
                <a:tab pos="1141413" algn="l"/>
                <a:tab pos="148590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141413" algn="l"/>
                <a:tab pos="148590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141413" algn="l"/>
                <a:tab pos="148590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141413" algn="l"/>
                <a:tab pos="148590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141413" algn="l"/>
                <a:tab pos="148590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sz="2000"/>
              <a:t>	c.  Marker proteins</a:t>
            </a:r>
          </a:p>
          <a:p>
            <a:r>
              <a:rPr lang="en-US" sz="2000"/>
              <a:t>		1.  Identifies cells as being one of yours</a:t>
            </a:r>
          </a:p>
          <a:p>
            <a:r>
              <a:rPr lang="en-US" sz="2000"/>
              <a:t>		2.  If a cell does not have this marker it will be destroyed</a:t>
            </a:r>
          </a:p>
        </p:txBody>
      </p:sp>
      <p:pic>
        <p:nvPicPr>
          <p:cNvPr id="14341" name="Picture 5" descr="Markerprotein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4419600"/>
            <a:ext cx="2868613" cy="2151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5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7" dur="5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Text Box 5"/>
          <p:cNvSpPr txBox="1"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/>
            <a:r>
              <a:rPr lang="en-US" u="sng" dirty="0">
                <a:latin typeface="Geneva" charset="0"/>
              </a:rPr>
              <a:t>4</a:t>
            </a:r>
            <a:r>
              <a:rPr lang="en-US" u="sng" dirty="0" smtClean="0">
                <a:latin typeface="Geneva" charset="0"/>
              </a:rPr>
              <a:t>-1</a:t>
            </a:r>
            <a:r>
              <a:rPr lang="en-US" u="sng" dirty="0" smtClean="0">
                <a:latin typeface="Geneva" charset="0"/>
                <a:sym typeface="Wingdings" charset="0"/>
              </a:rPr>
              <a:t></a:t>
            </a:r>
            <a:r>
              <a:rPr lang="en-US" u="sng" dirty="0" smtClean="0">
                <a:latin typeface="Geneva" charset="0"/>
              </a:rPr>
              <a:t> Introduction to the Cell</a:t>
            </a:r>
            <a:endParaRPr lang="en-US" dirty="0"/>
          </a:p>
        </p:txBody>
      </p:sp>
      <p:sp>
        <p:nvSpPr>
          <p:cNvPr id="2054" name="Text Box 6"/>
          <p:cNvSpPr txBox="1">
            <a:spLocks noChangeArrowheads="1"/>
          </p:cNvSpPr>
          <p:nvPr/>
        </p:nvSpPr>
        <p:spPr bwMode="auto">
          <a:xfrm>
            <a:off x="0" y="1143000"/>
            <a:ext cx="91440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sz="2000" dirty="0">
                <a:latin typeface="Geneva" charset="0"/>
              </a:rPr>
              <a:t>I.  Prokaryotic vs. Eukaryotic</a:t>
            </a:r>
            <a:endParaRPr lang="en-US" dirty="0"/>
          </a:p>
        </p:txBody>
      </p:sp>
      <p:sp>
        <p:nvSpPr>
          <p:cNvPr id="4099" name="Text Box 7"/>
          <p:cNvSpPr txBox="1">
            <a:spLocks noChangeArrowheads="1"/>
          </p:cNvSpPr>
          <p:nvPr/>
        </p:nvSpPr>
        <p:spPr bwMode="auto">
          <a:xfrm>
            <a:off x="0" y="533400"/>
            <a:ext cx="914400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2200" dirty="0" smtClean="0"/>
              <a:t>Objectives:	1)  Distinguish between prokaryotes and eukaryotes.</a:t>
            </a:r>
            <a:endParaRPr lang="en-US" sz="2200" dirty="0"/>
          </a:p>
        </p:txBody>
      </p:sp>
      <p:graphicFrame>
        <p:nvGraphicFramePr>
          <p:cNvPr id="2086" name="Group 3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3273233"/>
              </p:ext>
            </p:extLst>
          </p:nvPr>
        </p:nvGraphicFramePr>
        <p:xfrm>
          <a:off x="228600" y="1600200"/>
          <a:ext cx="8610600" cy="2519365"/>
        </p:xfrm>
        <a:graphic>
          <a:graphicData uri="http://schemas.openxmlformats.org/drawingml/2006/table">
            <a:tbl>
              <a:tblPr/>
              <a:tblGrid>
                <a:gridCol w="4832350"/>
                <a:gridCol w="3778250"/>
              </a:tblGrid>
              <a:tr h="4079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neva" charset="0"/>
                          <a:ea typeface="MS Pゴシック" charset="0"/>
                          <a:cs typeface="MS Pゴシック" charset="0"/>
                        </a:rPr>
                        <a:t>Prokaryotes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pperplate Gothic Light" charset="0"/>
                        <a:ea typeface="MS Pゴシック" charset="0"/>
                        <a:cs typeface="MS Pゴシック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neva" charset="0"/>
                          <a:ea typeface="MS Pゴシック" charset="0"/>
                          <a:cs typeface="MS Pゴシック" charset="0"/>
                        </a:rPr>
                        <a:t>Eukaryotes</a:t>
                      </a: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pperplate Gothic Light" charset="0"/>
                        <a:ea typeface="MS Pゴシック" charset="0"/>
                        <a:cs typeface="MS Pゴシック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</a:tr>
              <a:tr h="4079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neva" charset="0"/>
                          <a:ea typeface="MS Pゴシック" charset="0"/>
                          <a:cs typeface="MS Pゴシック" charset="0"/>
                        </a:rPr>
                        <a:t>No Nucleus</a:t>
                      </a: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pperplate Gothic Light" charset="0"/>
                        <a:ea typeface="MS Pゴシック" charset="0"/>
                        <a:cs typeface="MS Pゴシック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neva" charset="0"/>
                          <a:ea typeface="MS Pゴシック" charset="0"/>
                          <a:cs typeface="MS Pゴシック" charset="0"/>
                        </a:rPr>
                        <a:t>Nucleus</a:t>
                      </a: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pperplate Gothic Light" charset="0"/>
                        <a:ea typeface="MS Pゴシック" charset="0"/>
                        <a:cs typeface="MS Pゴシック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94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neva" charset="0"/>
                          <a:ea typeface="MS Pゴシック" charset="0"/>
                          <a:cs typeface="MS Pゴシック" charset="0"/>
                        </a:rPr>
                        <a:t>No membrane bound organelles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pperplate Gothic Light" charset="0"/>
                        <a:ea typeface="MS Pゴシック" charset="0"/>
                        <a:cs typeface="MS Pゴシック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neva" charset="0"/>
                          <a:ea typeface="MS Pゴシック" charset="0"/>
                          <a:cs typeface="MS Pゴシック" charset="0"/>
                        </a:rPr>
                        <a:t>Membrane bound organelles</a:t>
                      </a: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pperplate Gothic Light" charset="0"/>
                        <a:ea typeface="MS Pゴシック" charset="0"/>
                        <a:cs typeface="MS Pゴシック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79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neva" charset="0"/>
                          <a:ea typeface="MS Pゴシック" charset="0"/>
                          <a:cs typeface="MS Pゴシック" charset="0"/>
                        </a:rPr>
                        <a:t>Cell membrane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pperplate Gothic Light" charset="0"/>
                        <a:ea typeface="MS Pゴシック" charset="0"/>
                        <a:cs typeface="MS Pゴシック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neva" charset="0"/>
                          <a:ea typeface="MS Pゴシック" charset="0"/>
                          <a:cs typeface="MS Pゴシック" charset="0"/>
                        </a:rPr>
                        <a:t>Cell membrane</a:t>
                      </a: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pperplate Gothic Light" charset="0"/>
                        <a:ea typeface="MS Pゴシック" charset="0"/>
                        <a:cs typeface="MS Pゴシック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79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neva" charset="0"/>
                          <a:ea typeface="MS Pゴシック" charset="0"/>
                          <a:cs typeface="MS Pゴシック" charset="0"/>
                        </a:rPr>
                        <a:t>Cytoplasm</a:t>
                      </a: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pperplate Gothic Light" charset="0"/>
                        <a:ea typeface="MS Pゴシック" charset="0"/>
                        <a:cs typeface="MS Pゴシック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neva" charset="0"/>
                          <a:ea typeface="MS Pゴシック" charset="0"/>
                          <a:cs typeface="MS Pゴシック" charset="0"/>
                        </a:rPr>
                        <a:t>Cytoplasm</a:t>
                      </a: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pperplate Gothic Light" charset="0"/>
                        <a:ea typeface="MS Pゴシック" charset="0"/>
                        <a:cs typeface="MS Pゴシック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79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neva" charset="0"/>
                          <a:ea typeface="MS Pゴシック" charset="0"/>
                          <a:cs typeface="MS Pゴシック" charset="0"/>
                        </a:rPr>
                        <a:t>Ribosomes</a:t>
                      </a: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pperplate Gothic Light" charset="0"/>
                        <a:ea typeface="MS Pゴシック" charset="0"/>
                        <a:cs typeface="MS Pゴシック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charset="0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neva" charset="0"/>
                          <a:ea typeface="MS Pゴシック" charset="0"/>
                          <a:cs typeface="MS Pゴシック" charset="0"/>
                        </a:rPr>
                        <a:t>Ribosomes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pperplate Gothic Light" charset="0"/>
                        <a:ea typeface="MS Pゴシック" charset="0"/>
                        <a:cs typeface="MS Pゴシック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087" name="Text Box 39"/>
          <p:cNvSpPr txBox="1">
            <a:spLocks noChangeArrowheads="1"/>
          </p:cNvSpPr>
          <p:nvPr/>
        </p:nvSpPr>
        <p:spPr bwMode="auto">
          <a:xfrm>
            <a:off x="0" y="4343400"/>
            <a:ext cx="9144000" cy="198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398463" algn="l"/>
                <a:tab pos="796925" algn="l"/>
                <a:tab pos="12049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tabLst>
                <a:tab pos="398463" algn="l"/>
                <a:tab pos="796925" algn="l"/>
                <a:tab pos="12049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tabLst>
                <a:tab pos="398463" algn="l"/>
                <a:tab pos="796925" algn="l"/>
                <a:tab pos="12049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tabLst>
                <a:tab pos="398463" algn="l"/>
                <a:tab pos="796925" algn="l"/>
                <a:tab pos="12049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tabLst>
                <a:tab pos="398463" algn="l"/>
                <a:tab pos="796925" algn="l"/>
                <a:tab pos="12049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98463" algn="l"/>
                <a:tab pos="796925" algn="l"/>
                <a:tab pos="12049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98463" algn="l"/>
                <a:tab pos="796925" algn="l"/>
                <a:tab pos="12049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98463" algn="l"/>
                <a:tab pos="796925" algn="l"/>
                <a:tab pos="12049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98463" algn="l"/>
                <a:tab pos="796925" algn="l"/>
                <a:tab pos="12049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sz="2000" dirty="0">
                <a:latin typeface="Geneva" charset="0"/>
              </a:rPr>
              <a:t>II.  Organelle Intro</a:t>
            </a:r>
          </a:p>
          <a:p>
            <a:r>
              <a:rPr lang="en-US" sz="2000" dirty="0">
                <a:latin typeface="Geneva" charset="0"/>
              </a:rPr>
              <a:t>	A.  A specialized compartment that carries out 1 or more specific 		functions</a:t>
            </a:r>
          </a:p>
          <a:p>
            <a:r>
              <a:rPr lang="en-US" sz="2000" dirty="0">
                <a:latin typeface="Geneva" charset="0"/>
              </a:rPr>
              <a:t>	B.  How do organelles benefit a eukaryotic cell</a:t>
            </a:r>
          </a:p>
          <a:p>
            <a:r>
              <a:rPr lang="en-US" sz="2000" dirty="0">
                <a:latin typeface="Geneva" charset="0"/>
              </a:rPr>
              <a:t>		1.  Allows specialized activities to be restricted to a particular 			place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809868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20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0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4" grpId="0"/>
      <p:bldP spid="208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28315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u="sng" dirty="0" smtClean="0"/>
              <a:t>4-2</a:t>
            </a:r>
            <a:r>
              <a:rPr lang="en-US" sz="2400" u="sng" dirty="0" smtClean="0">
                <a:sym typeface="Wingdings"/>
              </a:rPr>
              <a:t> Parts of the Eukaryotic Cell</a:t>
            </a:r>
          </a:p>
          <a:p>
            <a:pPr>
              <a:tabLst>
                <a:tab pos="1535113" algn="l"/>
                <a:tab pos="1939925" algn="l"/>
              </a:tabLst>
            </a:pPr>
            <a:r>
              <a:rPr lang="en-US" sz="2200" dirty="0" smtClean="0"/>
              <a:t>Objectives:	1) </a:t>
            </a:r>
            <a:r>
              <a:rPr lang="en-US" sz="2200" dirty="0"/>
              <a:t>Describe the function and structure of the </a:t>
            </a:r>
            <a:r>
              <a:rPr lang="en-US" sz="2200" dirty="0" smtClean="0"/>
              <a:t>nucleus.</a:t>
            </a:r>
            <a:endParaRPr lang="en-US" sz="2200" dirty="0"/>
          </a:p>
          <a:p>
            <a:pPr>
              <a:tabLst>
                <a:tab pos="1535113" algn="l"/>
                <a:tab pos="1939925" algn="l"/>
              </a:tabLst>
            </a:pPr>
            <a:r>
              <a:rPr lang="en-US" sz="2200" dirty="0"/>
              <a:t>	</a:t>
            </a:r>
            <a:r>
              <a:rPr lang="en-US" sz="2200" dirty="0" smtClean="0"/>
              <a:t>2) </a:t>
            </a:r>
            <a:r>
              <a:rPr lang="en-US" sz="2200" dirty="0"/>
              <a:t>	Name the major organelles found in a eukaryotic cell, 		and describe their functions.</a:t>
            </a:r>
          </a:p>
          <a:p>
            <a:pPr>
              <a:tabLst>
                <a:tab pos="1535113" algn="l"/>
                <a:tab pos="1939925" algn="l"/>
              </a:tabLst>
            </a:pPr>
            <a:r>
              <a:rPr lang="en-US" sz="2200" dirty="0" smtClean="0"/>
              <a:t>	3)  Describe the major differences between animal cells and 		plant cells.</a:t>
            </a:r>
          </a:p>
          <a:p>
            <a:pPr>
              <a:tabLst>
                <a:tab pos="1535113" algn="l"/>
                <a:tab pos="1939925" algn="l"/>
              </a:tabLst>
            </a:pPr>
            <a:r>
              <a:rPr lang="en-US" sz="2200" dirty="0"/>
              <a:t>	</a:t>
            </a:r>
            <a:r>
              <a:rPr lang="en-US" sz="2200" dirty="0" smtClean="0"/>
              <a:t>4)  Describe the structure, composition, and function of the 		cell membrane.</a:t>
            </a: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365944715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Text Box 2"/>
          <p:cNvSpPr txBox="1">
            <a:spLocks noChangeArrowheads="1"/>
          </p:cNvSpPr>
          <p:nvPr/>
        </p:nvSpPr>
        <p:spPr bwMode="auto">
          <a:xfrm>
            <a:off x="0" y="152400"/>
            <a:ext cx="91440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452438" algn="l"/>
                <a:tab pos="8604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tabLst>
                <a:tab pos="452438" algn="l"/>
                <a:tab pos="8604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tabLst>
                <a:tab pos="452438" algn="l"/>
                <a:tab pos="8604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tabLst>
                <a:tab pos="452438" algn="l"/>
                <a:tab pos="8604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tabLst>
                <a:tab pos="452438" algn="l"/>
                <a:tab pos="8604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2438" algn="l"/>
                <a:tab pos="8604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2438" algn="l"/>
                <a:tab pos="8604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2438" algn="l"/>
                <a:tab pos="8604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2438" algn="l"/>
                <a:tab pos="8604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sz="2000" dirty="0" smtClean="0">
                <a:latin typeface="Geneva" charset="0"/>
              </a:rPr>
              <a:t>I.  </a:t>
            </a:r>
            <a:r>
              <a:rPr lang="en-US" sz="2000" dirty="0">
                <a:latin typeface="Geneva" charset="0"/>
              </a:rPr>
              <a:t>Organelles: A cell</a:t>
            </a:r>
            <a:r>
              <a:rPr lang="ja-JP" altLang="en-US" sz="2000" dirty="0"/>
              <a:t>’</a:t>
            </a:r>
            <a:r>
              <a:rPr lang="en-US" altLang="ja-JP" sz="2000" dirty="0">
                <a:latin typeface="Geneva" charset="0"/>
              </a:rPr>
              <a:t>s laborers</a:t>
            </a:r>
          </a:p>
          <a:p>
            <a:r>
              <a:rPr lang="en-US" sz="2000" dirty="0">
                <a:latin typeface="Geneva" charset="0"/>
              </a:rPr>
              <a:t>	A.  Each organelle performs a specific function that benefits the cell 		as a whole</a:t>
            </a:r>
            <a:endParaRPr lang="en-US" dirty="0"/>
          </a:p>
        </p:txBody>
      </p:sp>
      <p:sp>
        <p:nvSpPr>
          <p:cNvPr id="1027" name="Text Box 3"/>
          <p:cNvSpPr txBox="1">
            <a:spLocks noChangeArrowheads="1"/>
          </p:cNvSpPr>
          <p:nvPr/>
        </p:nvSpPr>
        <p:spPr bwMode="auto">
          <a:xfrm>
            <a:off x="-92" y="1143000"/>
            <a:ext cx="9144000" cy="192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452438" algn="l"/>
                <a:tab pos="860425" algn="l"/>
                <a:tab pos="13128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tabLst>
                <a:tab pos="452438" algn="l"/>
                <a:tab pos="860425" algn="l"/>
                <a:tab pos="13128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tabLst>
                <a:tab pos="452438" algn="l"/>
                <a:tab pos="860425" algn="l"/>
                <a:tab pos="13128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tabLst>
                <a:tab pos="452438" algn="l"/>
                <a:tab pos="860425" algn="l"/>
                <a:tab pos="13128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tabLst>
                <a:tab pos="452438" algn="l"/>
                <a:tab pos="860425" algn="l"/>
                <a:tab pos="13128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2438" algn="l"/>
                <a:tab pos="860425" algn="l"/>
                <a:tab pos="13128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2438" algn="l"/>
                <a:tab pos="860425" algn="l"/>
                <a:tab pos="13128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2438" algn="l"/>
                <a:tab pos="860425" algn="l"/>
                <a:tab pos="13128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2438" algn="l"/>
                <a:tab pos="860425" algn="l"/>
                <a:tab pos="13128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sz="2000" dirty="0">
                <a:latin typeface="Geneva" charset="0"/>
              </a:rPr>
              <a:t>	B.  Nucleus</a:t>
            </a:r>
            <a:r>
              <a:rPr lang="en-US" sz="2000" dirty="0">
                <a:latin typeface="Geneva" charset="0"/>
                <a:sym typeface="Wingdings" charset="0"/>
              </a:rPr>
              <a:t></a:t>
            </a:r>
            <a:r>
              <a:rPr lang="en-US" sz="2000" dirty="0">
                <a:latin typeface="Geneva" charset="0"/>
              </a:rPr>
              <a:t> The brains</a:t>
            </a:r>
          </a:p>
          <a:p>
            <a:r>
              <a:rPr lang="en-US" sz="2000" dirty="0">
                <a:latin typeface="Geneva" charset="0"/>
              </a:rPr>
              <a:t>		1.  Directs all cell activity</a:t>
            </a:r>
          </a:p>
          <a:p>
            <a:r>
              <a:rPr lang="en-US" sz="2000" dirty="0">
                <a:latin typeface="Geneva" charset="0"/>
              </a:rPr>
              <a:t>			a.  Tells all other organelles what to do</a:t>
            </a:r>
          </a:p>
          <a:p>
            <a:r>
              <a:rPr lang="en-US" sz="2000" dirty="0">
                <a:latin typeface="Geneva" charset="0"/>
              </a:rPr>
              <a:t>		2.  Storage center for cells DNA</a:t>
            </a:r>
          </a:p>
          <a:p>
            <a:r>
              <a:rPr lang="en-US" sz="2000" dirty="0">
                <a:latin typeface="Geneva" charset="0"/>
              </a:rPr>
              <a:t>		3.  Nuclear envelope/membrane</a:t>
            </a:r>
          </a:p>
          <a:p>
            <a:r>
              <a:rPr lang="en-US" sz="2000" dirty="0">
                <a:latin typeface="Geneva" charset="0"/>
              </a:rPr>
              <a:t>			a.  Surrounds the cell controlling what comes in and out</a:t>
            </a:r>
            <a:endParaRPr lang="en-US" dirty="0"/>
          </a:p>
        </p:txBody>
      </p:sp>
      <p:pic>
        <p:nvPicPr>
          <p:cNvPr id="1029" name="Picture 5" descr="Nucleus Eukaryote cel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3124200"/>
            <a:ext cx="4978400" cy="3733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0349490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1044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452438" algn="l"/>
                <a:tab pos="860425" algn="l"/>
                <a:tab pos="13128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tabLst>
                <a:tab pos="452438" algn="l"/>
                <a:tab pos="860425" algn="l"/>
                <a:tab pos="13128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tabLst>
                <a:tab pos="452438" algn="l"/>
                <a:tab pos="860425" algn="l"/>
                <a:tab pos="13128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tabLst>
                <a:tab pos="452438" algn="l"/>
                <a:tab pos="860425" algn="l"/>
                <a:tab pos="13128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tabLst>
                <a:tab pos="452438" algn="l"/>
                <a:tab pos="860425" algn="l"/>
                <a:tab pos="13128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2438" algn="l"/>
                <a:tab pos="860425" algn="l"/>
                <a:tab pos="13128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2438" algn="l"/>
                <a:tab pos="860425" algn="l"/>
                <a:tab pos="13128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2438" algn="l"/>
                <a:tab pos="860425" algn="l"/>
                <a:tab pos="13128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2438" algn="l"/>
                <a:tab pos="860425" algn="l"/>
                <a:tab pos="13128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sz="2000">
                <a:latin typeface="Geneva" charset="0"/>
              </a:rPr>
              <a:t>	C.  Cytoplasm</a:t>
            </a:r>
          </a:p>
          <a:p>
            <a:r>
              <a:rPr lang="en-US" sz="2000">
                <a:latin typeface="Geneva" charset="0"/>
              </a:rPr>
              <a:t>		1.  Jelly-like material that fills the area of the cell between the 			nucleus and plasma membrane</a:t>
            </a:r>
            <a:endParaRPr lang="en-US"/>
          </a:p>
        </p:txBody>
      </p:sp>
      <p:pic>
        <p:nvPicPr>
          <p:cNvPr id="9220" name="Picture 4" descr="Cytosol Eukaryote cel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295400"/>
            <a:ext cx="4343400" cy="3257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1" name="Picture 5" descr="Cytoplasm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219200"/>
            <a:ext cx="3429000" cy="3167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280142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2246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452438" algn="l"/>
                <a:tab pos="860425" algn="l"/>
                <a:tab pos="12588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tabLst>
                <a:tab pos="452438" algn="l"/>
                <a:tab pos="860425" algn="l"/>
                <a:tab pos="12588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tabLst>
                <a:tab pos="452438" algn="l"/>
                <a:tab pos="860425" algn="l"/>
                <a:tab pos="12588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tabLst>
                <a:tab pos="452438" algn="l"/>
                <a:tab pos="860425" algn="l"/>
                <a:tab pos="12588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tabLst>
                <a:tab pos="452438" algn="l"/>
                <a:tab pos="860425" algn="l"/>
                <a:tab pos="12588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2438" algn="l"/>
                <a:tab pos="860425" algn="l"/>
                <a:tab pos="12588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2438" algn="l"/>
                <a:tab pos="860425" algn="l"/>
                <a:tab pos="12588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2438" algn="l"/>
                <a:tab pos="860425" algn="l"/>
                <a:tab pos="12588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2438" algn="l"/>
                <a:tab pos="860425" algn="l"/>
                <a:tab pos="12588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sz="2000" dirty="0">
                <a:latin typeface="Geneva" charset="0"/>
              </a:rPr>
              <a:t>	D.  Mitochondria</a:t>
            </a:r>
            <a:r>
              <a:rPr lang="en-US" sz="2000" dirty="0">
                <a:latin typeface="Geneva" charset="0"/>
                <a:sym typeface="Wingdings" charset="0"/>
              </a:rPr>
              <a:t></a:t>
            </a:r>
            <a:r>
              <a:rPr lang="en-US" sz="2000" dirty="0">
                <a:latin typeface="Geneva" charset="0"/>
              </a:rPr>
              <a:t> The power plant</a:t>
            </a:r>
          </a:p>
          <a:p>
            <a:r>
              <a:rPr lang="en-US" sz="2000" dirty="0">
                <a:latin typeface="Geneva" charset="0"/>
              </a:rPr>
              <a:t>		1.  Creates the energy needed by the </a:t>
            </a:r>
            <a:r>
              <a:rPr lang="en-US" sz="2000" dirty="0" smtClean="0">
                <a:latin typeface="Geneva" charset="0"/>
              </a:rPr>
              <a:t>cell</a:t>
            </a:r>
          </a:p>
          <a:p>
            <a:r>
              <a:rPr lang="en-US" sz="2000" dirty="0">
                <a:latin typeface="Geneva" charset="0"/>
              </a:rPr>
              <a:t>	</a:t>
            </a:r>
            <a:r>
              <a:rPr lang="en-US" sz="2000" dirty="0" smtClean="0">
                <a:latin typeface="Geneva" charset="0"/>
              </a:rPr>
              <a:t>		a.  Cellular respiration</a:t>
            </a:r>
            <a:endParaRPr lang="en-US" sz="2000" dirty="0">
              <a:latin typeface="Geneva" charset="0"/>
            </a:endParaRPr>
          </a:p>
          <a:p>
            <a:r>
              <a:rPr lang="en-US" sz="2000" dirty="0">
                <a:latin typeface="Geneva" charset="0"/>
              </a:rPr>
              <a:t>		2.  Converts food (sugar) into energy</a:t>
            </a:r>
          </a:p>
          <a:p>
            <a:r>
              <a:rPr lang="en-US" sz="2000" dirty="0">
                <a:latin typeface="Geneva" charset="0"/>
              </a:rPr>
              <a:t>		3.  # of mitochondria in each cell varies depending on the energy 			demand of the </a:t>
            </a:r>
            <a:r>
              <a:rPr lang="en-US" sz="2000" dirty="0" smtClean="0">
                <a:latin typeface="Geneva" charset="0"/>
              </a:rPr>
              <a:t>cell</a:t>
            </a:r>
          </a:p>
          <a:p>
            <a:r>
              <a:rPr lang="en-US" sz="2000" dirty="0">
                <a:latin typeface="Geneva" charset="0"/>
              </a:rPr>
              <a:t>	</a:t>
            </a:r>
            <a:r>
              <a:rPr lang="en-US" sz="2000" dirty="0" smtClean="0">
                <a:latin typeface="Geneva" charset="0"/>
              </a:rPr>
              <a:t>		a.  The greater the energy demand . . . </a:t>
            </a:r>
            <a:endParaRPr lang="en-US" dirty="0"/>
          </a:p>
        </p:txBody>
      </p:sp>
      <p:pic>
        <p:nvPicPr>
          <p:cNvPr id="10243" name="Picture 3" descr="Mito Eukaryote cel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2590800"/>
            <a:ext cx="4800600" cy="388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4" name="Picture 4" descr="mitochondria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49925" y="2895600"/>
            <a:ext cx="3394075" cy="3473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5" name="Oval 5"/>
          <p:cNvSpPr>
            <a:spLocks noChangeArrowheads="1"/>
          </p:cNvSpPr>
          <p:nvPr/>
        </p:nvSpPr>
        <p:spPr bwMode="auto">
          <a:xfrm>
            <a:off x="1752600" y="3886200"/>
            <a:ext cx="609600" cy="685800"/>
          </a:xfrm>
          <a:prstGeom prst="ellips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246" name="AutoShape 6"/>
          <p:cNvSpPr>
            <a:spLocks noChangeArrowheads="1"/>
          </p:cNvSpPr>
          <p:nvPr/>
        </p:nvSpPr>
        <p:spPr bwMode="auto">
          <a:xfrm>
            <a:off x="2362200" y="4191000"/>
            <a:ext cx="3352800" cy="76200"/>
          </a:xfrm>
          <a:prstGeom prst="rightArrow">
            <a:avLst>
              <a:gd name="adj1" fmla="val 0"/>
              <a:gd name="adj2" fmla="val 718667"/>
            </a:avLst>
          </a:prstGeom>
          <a:solidFill>
            <a:schemeClr val="tx2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00710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5" grpId="0" animBg="1"/>
      <p:bldP spid="1024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Text Box 3"/>
          <p:cNvSpPr txBox="1">
            <a:spLocks noChangeArrowheads="1"/>
          </p:cNvSpPr>
          <p:nvPr/>
        </p:nvSpPr>
        <p:spPr bwMode="auto">
          <a:xfrm>
            <a:off x="0" y="0"/>
            <a:ext cx="9144000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452438" algn="l"/>
                <a:tab pos="7969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tabLst>
                <a:tab pos="452438" algn="l"/>
                <a:tab pos="7969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tabLst>
                <a:tab pos="452438" algn="l"/>
                <a:tab pos="7969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tabLst>
                <a:tab pos="452438" algn="l"/>
                <a:tab pos="7969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tabLst>
                <a:tab pos="452438" algn="l"/>
                <a:tab pos="7969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2438" algn="l"/>
                <a:tab pos="7969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2438" algn="l"/>
                <a:tab pos="7969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2438" algn="l"/>
                <a:tab pos="7969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2438" algn="l"/>
                <a:tab pos="7969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sz="2000" dirty="0">
                <a:latin typeface="Geneva" charset="0"/>
              </a:rPr>
              <a:t>	</a:t>
            </a:r>
            <a:r>
              <a:rPr lang="en-US" sz="2000" dirty="0" smtClean="0">
                <a:latin typeface="Geneva" charset="0"/>
              </a:rPr>
              <a:t>E.  </a:t>
            </a:r>
            <a:r>
              <a:rPr lang="en-US" sz="2000" dirty="0">
                <a:latin typeface="Geneva" charset="0"/>
              </a:rPr>
              <a:t>Chloroplasts</a:t>
            </a:r>
          </a:p>
          <a:p>
            <a:r>
              <a:rPr lang="en-US" sz="2000" dirty="0">
                <a:latin typeface="Geneva" charset="0"/>
              </a:rPr>
              <a:t>		1.  Only in plants</a:t>
            </a:r>
          </a:p>
          <a:p>
            <a:pPr>
              <a:tabLst>
                <a:tab pos="452438" algn="l"/>
                <a:tab pos="796925" algn="l"/>
                <a:tab pos="1200150" algn="l"/>
              </a:tabLst>
            </a:pPr>
            <a:r>
              <a:rPr lang="en-US" sz="2000" dirty="0">
                <a:latin typeface="Geneva" charset="0"/>
              </a:rPr>
              <a:t>		2.  Produces the food needed by the </a:t>
            </a:r>
            <a:r>
              <a:rPr lang="en-US" sz="2000" dirty="0" smtClean="0">
                <a:latin typeface="Geneva" charset="0"/>
              </a:rPr>
              <a:t>plant</a:t>
            </a:r>
          </a:p>
          <a:p>
            <a:pPr>
              <a:tabLst>
                <a:tab pos="452438" algn="l"/>
                <a:tab pos="796925" algn="l"/>
                <a:tab pos="1200150" algn="l"/>
              </a:tabLst>
            </a:pPr>
            <a:r>
              <a:rPr lang="en-US" sz="2000" dirty="0">
                <a:latin typeface="Geneva" charset="0"/>
              </a:rPr>
              <a:t>	</a:t>
            </a:r>
            <a:r>
              <a:rPr lang="en-US" sz="2000" dirty="0" smtClean="0">
                <a:latin typeface="Geneva" charset="0"/>
              </a:rPr>
              <a:t>		a.  Photosynthesis</a:t>
            </a:r>
          </a:p>
        </p:txBody>
      </p:sp>
      <p:pic>
        <p:nvPicPr>
          <p:cNvPr id="19461" name="Picture 5" descr="Plant cel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676400"/>
            <a:ext cx="4362450" cy="3570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2" name="Oval 6"/>
          <p:cNvSpPr>
            <a:spLocks noChangeArrowheads="1"/>
          </p:cNvSpPr>
          <p:nvPr/>
        </p:nvSpPr>
        <p:spPr bwMode="auto">
          <a:xfrm>
            <a:off x="1676400" y="2438400"/>
            <a:ext cx="381000" cy="381000"/>
          </a:xfrm>
          <a:prstGeom prst="ellips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pic>
        <p:nvPicPr>
          <p:cNvPr id="19463" name="Picture 7" descr="Chloroplast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00" y="1676400"/>
            <a:ext cx="3227388" cy="3676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4" name="Line 8"/>
          <p:cNvSpPr>
            <a:spLocks noChangeShapeType="1"/>
          </p:cNvSpPr>
          <p:nvPr/>
        </p:nvSpPr>
        <p:spPr bwMode="auto">
          <a:xfrm>
            <a:off x="2057400" y="2667000"/>
            <a:ext cx="32766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39176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9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2" grpId="0" animBg="1"/>
      <p:bldP spid="1946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1044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452438" algn="l"/>
                <a:tab pos="860425" algn="l"/>
                <a:tab pos="13128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tabLst>
                <a:tab pos="452438" algn="l"/>
                <a:tab pos="860425" algn="l"/>
                <a:tab pos="13128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tabLst>
                <a:tab pos="452438" algn="l"/>
                <a:tab pos="860425" algn="l"/>
                <a:tab pos="13128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tabLst>
                <a:tab pos="452438" algn="l"/>
                <a:tab pos="860425" algn="l"/>
                <a:tab pos="13128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tabLst>
                <a:tab pos="452438" algn="l"/>
                <a:tab pos="860425" algn="l"/>
                <a:tab pos="13128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2438" algn="l"/>
                <a:tab pos="860425" algn="l"/>
                <a:tab pos="13128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2438" algn="l"/>
                <a:tab pos="860425" algn="l"/>
                <a:tab pos="13128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2438" algn="l"/>
                <a:tab pos="860425" algn="l"/>
                <a:tab pos="13128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2438" algn="l"/>
                <a:tab pos="860425" algn="l"/>
                <a:tab pos="13128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sz="2000" dirty="0">
                <a:latin typeface="Geneva" charset="0"/>
              </a:rPr>
              <a:t>	</a:t>
            </a:r>
            <a:r>
              <a:rPr lang="en-US" sz="2000" dirty="0" smtClean="0">
                <a:latin typeface="Geneva" charset="0"/>
              </a:rPr>
              <a:t>F.  </a:t>
            </a:r>
            <a:r>
              <a:rPr lang="en-US" sz="2000" dirty="0">
                <a:latin typeface="Geneva" charset="0"/>
              </a:rPr>
              <a:t>Endoplasmic reticulum</a:t>
            </a:r>
            <a:r>
              <a:rPr lang="en-US" sz="2000" dirty="0">
                <a:latin typeface="Geneva" charset="0"/>
                <a:sym typeface="Wingdings" charset="0"/>
              </a:rPr>
              <a:t></a:t>
            </a:r>
            <a:r>
              <a:rPr lang="en-US" sz="2000" dirty="0">
                <a:latin typeface="Geneva" charset="0"/>
              </a:rPr>
              <a:t> the highway</a:t>
            </a:r>
          </a:p>
          <a:p>
            <a:r>
              <a:rPr lang="en-US" sz="2000" dirty="0">
                <a:latin typeface="Geneva" charset="0"/>
              </a:rPr>
              <a:t>		1.  An extensive set of membranes that transports products 			from one organelle to another</a:t>
            </a:r>
            <a:endParaRPr lang="en-US" dirty="0"/>
          </a:p>
        </p:txBody>
      </p:sp>
      <p:pic>
        <p:nvPicPr>
          <p:cNvPr id="13315" name="Picture 3" descr="Rough ER Eukaryote cel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90600"/>
            <a:ext cx="5029200" cy="377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6" name="Picture 4" descr="endoplasmicreticulum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400" y="3733800"/>
            <a:ext cx="4038600" cy="287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7" name="Oval 5"/>
          <p:cNvSpPr>
            <a:spLocks noChangeArrowheads="1"/>
          </p:cNvSpPr>
          <p:nvPr/>
        </p:nvSpPr>
        <p:spPr bwMode="auto">
          <a:xfrm>
            <a:off x="2438400" y="3352800"/>
            <a:ext cx="381000" cy="381000"/>
          </a:xfrm>
          <a:prstGeom prst="ellips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3320" name="Line 8"/>
          <p:cNvSpPr>
            <a:spLocks noChangeShapeType="1"/>
          </p:cNvSpPr>
          <p:nvPr/>
        </p:nvSpPr>
        <p:spPr bwMode="auto">
          <a:xfrm>
            <a:off x="2819400" y="3581400"/>
            <a:ext cx="2209800" cy="7620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43307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7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7" grpId="0" animBg="1"/>
      <p:bldP spid="1332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727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452438" algn="l"/>
                <a:tab pos="8604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tabLst>
                <a:tab pos="452438" algn="l"/>
                <a:tab pos="8604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tabLst>
                <a:tab pos="452438" algn="l"/>
                <a:tab pos="8604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tabLst>
                <a:tab pos="452438" algn="l"/>
                <a:tab pos="8604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tabLst>
                <a:tab pos="452438" algn="l"/>
                <a:tab pos="8604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2438" algn="l"/>
                <a:tab pos="8604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2438" algn="l"/>
                <a:tab pos="8604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2438" algn="l"/>
                <a:tab pos="8604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2438" algn="l"/>
                <a:tab pos="8604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sz="2000">
                <a:latin typeface="Geneva" charset="0"/>
              </a:rPr>
              <a:t>	G.  Ribosomes</a:t>
            </a:r>
          </a:p>
          <a:p>
            <a:r>
              <a:rPr lang="en-US" sz="2000">
                <a:latin typeface="Geneva" charset="0"/>
              </a:rPr>
              <a:t>		1.  Site were proteins are assembled</a:t>
            </a:r>
            <a:endParaRPr lang="en-US"/>
          </a:p>
        </p:txBody>
      </p:sp>
      <p:pic>
        <p:nvPicPr>
          <p:cNvPr id="17412" name="Picture 4" descr="endoplasmicreticulum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914400"/>
            <a:ext cx="4724400" cy="3360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4" name="Picture 6" descr="Lysosome Eukaryote cell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200" y="838200"/>
            <a:ext cx="5943600" cy="445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5743159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Blue Horizon">
  <a:themeElements>
    <a:clrScheme name="Blue Horizon 1">
      <a:dk1>
        <a:srgbClr val="000000"/>
      </a:dk1>
      <a:lt1>
        <a:srgbClr val="E8EAE9"/>
      </a:lt1>
      <a:dk2>
        <a:srgbClr val="000000"/>
      </a:dk2>
      <a:lt2>
        <a:srgbClr val="808080"/>
      </a:lt2>
      <a:accent1>
        <a:srgbClr val="99CCFF"/>
      </a:accent1>
      <a:accent2>
        <a:srgbClr val="CCCCFF"/>
      </a:accent2>
      <a:accent3>
        <a:srgbClr val="F2F3F2"/>
      </a:accent3>
      <a:accent4>
        <a:srgbClr val="000000"/>
      </a:accent4>
      <a:accent5>
        <a:srgbClr val="CAE2FF"/>
      </a:accent5>
      <a:accent6>
        <a:srgbClr val="B9B9E7"/>
      </a:accent6>
      <a:hlink>
        <a:srgbClr val="3333CC"/>
      </a:hlink>
      <a:folHlink>
        <a:srgbClr val="AF67FF"/>
      </a:folHlink>
    </a:clrScheme>
    <a:fontScheme name="Blue Horizon">
      <a:majorFont>
        <a:latin typeface="Times New Roman"/>
        <a:ea typeface="MS Pゴシック"/>
        <a:cs typeface="MS Pゴシック"/>
      </a:majorFont>
      <a:minorFont>
        <a:latin typeface="Times New Roman"/>
        <a:ea typeface="MS Pゴシック"/>
        <a:cs typeface="MS P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Arial" charset="0"/>
            <a:ea typeface="ＭＳ Ｐゴシック" charset="0"/>
            <a:cs typeface="ＭＳ Ｐゴシック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Arial" charset="0"/>
            <a:ea typeface="ＭＳ Ｐゴシック" charset="0"/>
            <a:cs typeface="ＭＳ Ｐゴシック" charset="0"/>
          </a:defRPr>
        </a:defPPr>
      </a:lstStyle>
    </a:lnDef>
  </a:objectDefaults>
  <a:extraClrSchemeLst>
    <a:extraClrScheme>
      <a:clrScheme name="Blue Horizon 1">
        <a:dk1>
          <a:srgbClr val="000000"/>
        </a:dk1>
        <a:lt1>
          <a:srgbClr val="E8EAE9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2F3F2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ue Horizon 2">
        <a:dk1>
          <a:srgbClr val="000000"/>
        </a:dk1>
        <a:lt1>
          <a:srgbClr val="E8EAE9"/>
        </a:lt1>
        <a:dk2>
          <a:srgbClr val="000000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F2F3F2"/>
        </a:accent3>
        <a:accent4>
          <a:srgbClr val="000000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MacHD:Applications:Microsoft Office 2004:Templates:Presentations:Designs:Blue Horizon</Template>
  <TotalTime>510</TotalTime>
  <Words>126</Words>
  <Application>Microsoft Macintosh PowerPoint</Application>
  <PresentationFormat>On-screen Show (4:3)</PresentationFormat>
  <Paragraphs>125</Paragraphs>
  <Slides>14</Slides>
  <Notes>12</Notes>
  <HiddenSlides>0</HiddenSlides>
  <MMClips>2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Blue Horizon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Scott Thomas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Scott Thomas</dc:creator>
  <cp:lastModifiedBy>Scott Thomas</cp:lastModifiedBy>
  <cp:revision>16</cp:revision>
  <dcterms:created xsi:type="dcterms:W3CDTF">2005-08-29T20:39:32Z</dcterms:created>
  <dcterms:modified xsi:type="dcterms:W3CDTF">2012-10-09T13:20:07Z</dcterms:modified>
</cp:coreProperties>
</file>